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ve Age" charset="1" panose="00000500000000000000"/>
      <p:regular r:id="rId22"/>
    </p:embeddedFont>
    <p:embeddedFont>
      <p:font typeface="Arial" charset="1" panose="020B0502020202020204"/>
      <p:regular r:id="rId23"/>
    </p:embeddedFont>
    <p:embeddedFont>
      <p:font typeface="Arial Bold" charset="1" panose="020B0802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https://doi.org/10.2307/2690649" TargetMode="External" Type="http://schemas.openxmlformats.org/officeDocument/2006/relationships/hyperlink"/><Relationship Id="rId6" Target="https://doi.org/10.1155/2014/210892" TargetMode="External" Type="http://schemas.openxmlformats.org/officeDocument/2006/relationships/hyperlink"/><Relationship Id="rId7" Target="https://openai.com/blog/chat-gpt-3-language-generator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2708" y="5337885"/>
            <a:ext cx="7823234" cy="4807733"/>
          </a:xfrm>
          <a:custGeom>
            <a:avLst/>
            <a:gdLst/>
            <a:ahLst/>
            <a:cxnLst/>
            <a:rect r="r" b="b" t="t" l="l"/>
            <a:pathLst>
              <a:path h="4807733" w="7823234">
                <a:moveTo>
                  <a:pt x="0" y="0"/>
                </a:moveTo>
                <a:lnTo>
                  <a:pt x="7823235" y="0"/>
                </a:lnTo>
                <a:lnTo>
                  <a:pt x="7823235" y="4807733"/>
                </a:lnTo>
                <a:lnTo>
                  <a:pt x="0" y="480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78236" y="-136396"/>
            <a:ext cx="6118010" cy="8175957"/>
            <a:chOff x="0" y="0"/>
            <a:chExt cx="660400" cy="8825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82542"/>
            </a:xfrm>
            <a:custGeom>
              <a:avLst/>
              <a:gdLst/>
              <a:ahLst/>
              <a:cxnLst/>
              <a:rect r="r" b="b" t="t" l="l"/>
              <a:pathLst>
                <a:path h="882542" w="660400">
                  <a:moveTo>
                    <a:pt x="220252" y="863473"/>
                  </a:moveTo>
                  <a:cubicBezTo>
                    <a:pt x="254109" y="874987"/>
                    <a:pt x="292600" y="882542"/>
                    <a:pt x="330378" y="882542"/>
                  </a:cubicBezTo>
                  <a:cubicBezTo>
                    <a:pt x="368157" y="882542"/>
                    <a:pt x="404509" y="876065"/>
                    <a:pt x="438009" y="864551"/>
                  </a:cubicBezTo>
                  <a:cubicBezTo>
                    <a:pt x="438723" y="864192"/>
                    <a:pt x="439435" y="864192"/>
                    <a:pt x="440148" y="863832"/>
                  </a:cubicBezTo>
                  <a:cubicBezTo>
                    <a:pt x="565955" y="817777"/>
                    <a:pt x="658618" y="696163"/>
                    <a:pt x="660400" y="55249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2081"/>
                  </a:lnTo>
                  <a:cubicBezTo>
                    <a:pt x="1782" y="696882"/>
                    <a:pt x="93019" y="818497"/>
                    <a:pt x="220252" y="863473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660400" cy="736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58421" y="1548597"/>
            <a:ext cx="6957639" cy="6948942"/>
          </a:xfrm>
          <a:custGeom>
            <a:avLst/>
            <a:gdLst/>
            <a:ahLst/>
            <a:cxnLst/>
            <a:rect r="r" b="b" t="t" l="l"/>
            <a:pathLst>
              <a:path h="6948942" w="6957639">
                <a:moveTo>
                  <a:pt x="0" y="0"/>
                </a:moveTo>
                <a:lnTo>
                  <a:pt x="6957640" y="0"/>
                </a:lnTo>
                <a:lnTo>
                  <a:pt x="6957640" y="6948942"/>
                </a:lnTo>
                <a:lnTo>
                  <a:pt x="0" y="694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07328" y="2068789"/>
            <a:ext cx="5859827" cy="585982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35897" y="3385484"/>
            <a:ext cx="4375983" cy="138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39"/>
              </a:lnSpc>
            </a:pPr>
            <a:r>
              <a:rPr lang="en-US" sz="11408" spc="-821">
                <a:solidFill>
                  <a:srgbClr val="8F7C6F"/>
                </a:solidFill>
                <a:latin typeface="Cave Age"/>
                <a:ea typeface="Cave Age"/>
                <a:cs typeface="Cave Age"/>
                <a:sym typeface="Cave Age"/>
              </a:rPr>
              <a:t>ХІД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2606" y="3385484"/>
            <a:ext cx="4375983" cy="138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39"/>
              </a:lnSpc>
            </a:pPr>
            <a:r>
              <a:rPr lang="en-US" sz="11408" spc="-821">
                <a:solidFill>
                  <a:srgbClr val="FFBD59"/>
                </a:solidFill>
                <a:latin typeface="Cave Age"/>
                <a:ea typeface="Cave Age"/>
                <a:cs typeface="Cave Age"/>
                <a:sym typeface="Cave Age"/>
              </a:rPr>
              <a:t>КОНЕМ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1275" y="6381755"/>
            <a:ext cx="7544418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Підготував 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студент 3-го курсу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комп’ютерних наук</a:t>
            </a:r>
          </a:p>
          <a:p>
            <a:pPr algn="just" marL="0" indent="0" lvl="0">
              <a:lnSpc>
                <a:spcPts val="2939"/>
              </a:lnSpc>
            </a:pPr>
            <a:r>
              <a:rPr lang="en-US" sz="20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Тєлєгін Нікіта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160" y="4710468"/>
            <a:ext cx="8732770" cy="5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67"/>
              </a:lnSpc>
            </a:pPr>
            <a:r>
              <a:rPr lang="en-US" sz="2834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Задача “хід конем” на мові програмування Prolog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77860" y="2748459"/>
            <a:ext cx="3774782" cy="4500485"/>
          </a:xfrm>
          <a:custGeom>
            <a:avLst/>
            <a:gdLst/>
            <a:ahLst/>
            <a:cxnLst/>
            <a:rect r="r" b="b" t="t" l="l"/>
            <a:pathLst>
              <a:path h="4500485" w="3774782">
                <a:moveTo>
                  <a:pt x="0" y="0"/>
                </a:moveTo>
                <a:lnTo>
                  <a:pt x="3774782" y="0"/>
                </a:lnTo>
                <a:lnTo>
                  <a:pt x="3774782" y="4500486"/>
                </a:lnTo>
                <a:lnTo>
                  <a:pt x="0" y="4500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807484" y="1315982"/>
            <a:ext cx="6505650" cy="10120619"/>
            <a:chOff x="0" y="0"/>
            <a:chExt cx="818534" cy="1273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8534" cy="1273365"/>
            </a:xfrm>
            <a:custGeom>
              <a:avLst/>
              <a:gdLst/>
              <a:ahLst/>
              <a:cxnLst/>
              <a:rect r="r" b="b" t="t" l="l"/>
              <a:pathLst>
                <a:path h="1273365" w="818534">
                  <a:moveTo>
                    <a:pt x="272992" y="1254296"/>
                  </a:moveTo>
                  <a:cubicBezTo>
                    <a:pt x="314956" y="1265810"/>
                    <a:pt x="362664" y="1273365"/>
                    <a:pt x="409487" y="1273365"/>
                  </a:cubicBezTo>
                  <a:cubicBezTo>
                    <a:pt x="456312" y="1273365"/>
                    <a:pt x="501369" y="1266888"/>
                    <a:pt x="542891" y="1255375"/>
                  </a:cubicBezTo>
                  <a:cubicBezTo>
                    <a:pt x="543776" y="1255015"/>
                    <a:pt x="544659" y="1255015"/>
                    <a:pt x="545542" y="1254656"/>
                  </a:cubicBezTo>
                  <a:cubicBezTo>
                    <a:pt x="701474" y="1208600"/>
                    <a:pt x="816325" y="1086987"/>
                    <a:pt x="818534" y="934633"/>
                  </a:cubicBezTo>
                  <a:lnTo>
                    <a:pt x="818534" y="0"/>
                  </a:lnTo>
                  <a:lnTo>
                    <a:pt x="0" y="0"/>
                  </a:lnTo>
                  <a:lnTo>
                    <a:pt x="0" y="933939"/>
                  </a:lnTo>
                  <a:cubicBezTo>
                    <a:pt x="2209" y="1087705"/>
                    <a:pt x="115293" y="1209321"/>
                    <a:pt x="272992" y="1254296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18534" cy="1127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3591" y="2964086"/>
            <a:ext cx="7265709" cy="2969859"/>
          </a:xfrm>
          <a:custGeom>
            <a:avLst/>
            <a:gdLst/>
            <a:ahLst/>
            <a:cxnLst/>
            <a:rect r="r" b="b" t="t" l="l"/>
            <a:pathLst>
              <a:path h="2969859" w="7265709">
                <a:moveTo>
                  <a:pt x="0" y="0"/>
                </a:moveTo>
                <a:lnTo>
                  <a:pt x="7265709" y="0"/>
                </a:lnTo>
                <a:lnTo>
                  <a:pt x="7265709" y="2969859"/>
                </a:lnTo>
                <a:lnTo>
                  <a:pt x="0" y="2969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5319" y="1114425"/>
            <a:ext cx="8115300" cy="122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2"/>
              </a:lnSpc>
            </a:pPr>
            <a:r>
              <a:rPr lang="en-US" b="true" sz="8662" spc="-623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Розбір коду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5319" y="2388847"/>
            <a:ext cx="5746405" cy="56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4062" spc="-292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Робота алгоритму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176" y="3410841"/>
            <a:ext cx="7258690" cy="566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findall/3 збирає всі можливі ходи коня (В Moves зберігається список можливих ходів (NX, NY) та кількість Count наступних ходів із цієї позиції)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Перевіряємо, що хід у межах дошки та ще не відвіданий (NX та NY мають бути в межах дошки.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member/2 перевіряє, що ця клітинка ще не відвідана)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Використовуємо count_moves/6, щоб визначити, скільки ходів можна зробити після переходу в (NX, NY).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Сортуємо ходи за кількістю доступних варіантів (правило Варнсдорфа)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member/2 бере перший (найменш обмежений) хід.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85507" y="6011003"/>
            <a:ext cx="6773793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Якщо move/7 не знайде доступних ходів (усі сусідні клітинки вже зайняті або виходять за межі дошки), рекурсія провалиться (fail) і Prolog повернеться до попереднього виклику tour/5, шукаючи альтернативний шлях.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7454" y="896087"/>
            <a:ext cx="7176472" cy="5345740"/>
          </a:xfrm>
          <a:custGeom>
            <a:avLst/>
            <a:gdLst/>
            <a:ahLst/>
            <a:cxnLst/>
            <a:rect r="r" b="b" t="t" l="l"/>
            <a:pathLst>
              <a:path h="5345740" w="7176472">
                <a:moveTo>
                  <a:pt x="0" y="0"/>
                </a:moveTo>
                <a:lnTo>
                  <a:pt x="7176472" y="0"/>
                </a:lnTo>
                <a:lnTo>
                  <a:pt x="7176472" y="5345739"/>
                </a:lnTo>
                <a:lnTo>
                  <a:pt x="0" y="534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36223" y="6330017"/>
            <a:ext cx="4723077" cy="2968373"/>
          </a:xfrm>
          <a:custGeom>
            <a:avLst/>
            <a:gdLst/>
            <a:ahLst/>
            <a:cxnLst/>
            <a:rect r="r" b="b" t="t" l="l"/>
            <a:pathLst>
              <a:path h="2968373" w="4723077">
                <a:moveTo>
                  <a:pt x="0" y="0"/>
                </a:moveTo>
                <a:lnTo>
                  <a:pt x="4723077" y="0"/>
                </a:lnTo>
                <a:lnTo>
                  <a:pt x="4723077" y="2968373"/>
                </a:lnTo>
                <a:lnTo>
                  <a:pt x="0" y="2968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05319" y="1114425"/>
            <a:ext cx="8115300" cy="122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2"/>
              </a:lnSpc>
            </a:pPr>
            <a:r>
              <a:rPr lang="en-US" b="true" sz="8662" spc="-623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Розбір коду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5319" y="2388847"/>
            <a:ext cx="7773562" cy="56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4062" spc="-292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Підрахунок ходів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807484" y="1315982"/>
            <a:ext cx="6505650" cy="10120619"/>
            <a:chOff x="0" y="0"/>
            <a:chExt cx="818534" cy="12733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8534" cy="1273365"/>
            </a:xfrm>
            <a:custGeom>
              <a:avLst/>
              <a:gdLst/>
              <a:ahLst/>
              <a:cxnLst/>
              <a:rect r="r" b="b" t="t" l="l"/>
              <a:pathLst>
                <a:path h="1273365" w="818534">
                  <a:moveTo>
                    <a:pt x="272992" y="1254296"/>
                  </a:moveTo>
                  <a:cubicBezTo>
                    <a:pt x="314956" y="1265810"/>
                    <a:pt x="362664" y="1273365"/>
                    <a:pt x="409487" y="1273365"/>
                  </a:cubicBezTo>
                  <a:cubicBezTo>
                    <a:pt x="456312" y="1273365"/>
                    <a:pt x="501369" y="1266888"/>
                    <a:pt x="542891" y="1255375"/>
                  </a:cubicBezTo>
                  <a:cubicBezTo>
                    <a:pt x="543776" y="1255015"/>
                    <a:pt x="544659" y="1255015"/>
                    <a:pt x="545542" y="1254656"/>
                  </a:cubicBezTo>
                  <a:cubicBezTo>
                    <a:pt x="701474" y="1208600"/>
                    <a:pt x="816325" y="1086987"/>
                    <a:pt x="818534" y="934633"/>
                  </a:cubicBezTo>
                  <a:lnTo>
                    <a:pt x="818534" y="0"/>
                  </a:lnTo>
                  <a:lnTo>
                    <a:pt x="0" y="0"/>
                  </a:lnTo>
                  <a:lnTo>
                    <a:pt x="0" y="933939"/>
                  </a:lnTo>
                  <a:cubicBezTo>
                    <a:pt x="2209" y="1087705"/>
                    <a:pt x="115293" y="1209321"/>
                    <a:pt x="272992" y="1254296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818534" cy="1127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557625"/>
            <a:ext cx="9472637" cy="31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AutoNum type="arabicPeriod" startAt="1"/>
            </a:pPr>
            <a:r>
              <a:rPr lang="en-US" b="true" sz="21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Збираємо всі можливі ходи коня з точки (X, Y)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Використовуємо findall/3, щоб знайти всі (NX, NY), де кінь може рухатися далі.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b="true" sz="21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Фільтруємо тільки ті ходи, які ще не були відвідані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допомагає уникнути зациклення.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b="true" sz="21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Рахуємо кількість доступних варіантів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значення використовується в move/7, щоб віддати перевагу менш обмеженим ходам.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94451"/>
            <a:ext cx="16230600" cy="3692462"/>
          </a:xfrm>
          <a:custGeom>
            <a:avLst/>
            <a:gdLst/>
            <a:ahLst/>
            <a:cxnLst/>
            <a:rect r="r" b="b" t="t" l="l"/>
            <a:pathLst>
              <a:path h="3692462" w="16230600">
                <a:moveTo>
                  <a:pt x="0" y="0"/>
                </a:moveTo>
                <a:lnTo>
                  <a:pt x="16230600" y="0"/>
                </a:lnTo>
                <a:lnTo>
                  <a:pt x="16230600" y="3692462"/>
                </a:lnTo>
                <a:lnTo>
                  <a:pt x="0" y="369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5691" y="1091753"/>
            <a:ext cx="9145922" cy="173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8"/>
              </a:lnSpc>
              <a:spcBef>
                <a:spcPct val="0"/>
              </a:spcBef>
            </a:pPr>
            <a:r>
              <a:rPr lang="en-US" b="true" sz="11398" spc="-820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Візуалізація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1486" y="1091753"/>
            <a:ext cx="7718477" cy="17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8"/>
              </a:lnSpc>
              <a:spcBef>
                <a:spcPct val="0"/>
              </a:spcBef>
            </a:pPr>
            <a:r>
              <a:rPr lang="en-US" sz="11398" spc="-820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результатів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9172" y="2824473"/>
            <a:ext cx="14529655" cy="6865262"/>
          </a:xfrm>
          <a:custGeom>
            <a:avLst/>
            <a:gdLst/>
            <a:ahLst/>
            <a:cxnLst/>
            <a:rect r="r" b="b" t="t" l="l"/>
            <a:pathLst>
              <a:path h="6865262" w="14529655">
                <a:moveTo>
                  <a:pt x="0" y="0"/>
                </a:moveTo>
                <a:lnTo>
                  <a:pt x="14529656" y="0"/>
                </a:lnTo>
                <a:lnTo>
                  <a:pt x="14529656" y="6865262"/>
                </a:lnTo>
                <a:lnTo>
                  <a:pt x="0" y="686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1945" y="5502151"/>
            <a:ext cx="312508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Specific Objectives: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5691" y="1091753"/>
            <a:ext cx="9145922" cy="173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8"/>
              </a:lnSpc>
              <a:spcBef>
                <a:spcPct val="0"/>
              </a:spcBef>
            </a:pPr>
            <a:r>
              <a:rPr lang="en-US" b="true" sz="11398" spc="-820">
                <a:solidFill>
                  <a:srgbClr val="FFBD59"/>
                </a:solidFill>
                <a:latin typeface="Arial Bold"/>
                <a:ea typeface="Arial Bold"/>
                <a:cs typeface="Arial Bold"/>
                <a:sym typeface="Arial Bold"/>
              </a:rPr>
              <a:t>Візуалізація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31486" y="1091753"/>
            <a:ext cx="7718477" cy="17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8"/>
              </a:lnSpc>
              <a:spcBef>
                <a:spcPct val="0"/>
              </a:spcBef>
            </a:pPr>
            <a:r>
              <a:rPr lang="en-US" sz="11398" spc="-820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результатів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6850" y="2779813"/>
            <a:ext cx="7158549" cy="6478487"/>
          </a:xfrm>
          <a:custGeom>
            <a:avLst/>
            <a:gdLst/>
            <a:ahLst/>
            <a:cxnLst/>
            <a:rect r="r" b="b" t="t" l="l"/>
            <a:pathLst>
              <a:path h="6478487" w="7158549">
                <a:moveTo>
                  <a:pt x="0" y="0"/>
                </a:moveTo>
                <a:lnTo>
                  <a:pt x="7158549" y="0"/>
                </a:lnTo>
                <a:lnTo>
                  <a:pt x="7158549" y="6478487"/>
                </a:lnTo>
                <a:lnTo>
                  <a:pt x="0" y="647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0369" y="1028700"/>
            <a:ext cx="10411510" cy="1751113"/>
          </a:xfrm>
          <a:custGeom>
            <a:avLst/>
            <a:gdLst/>
            <a:ahLst/>
            <a:cxnLst/>
            <a:rect r="r" b="b" t="t" l="l"/>
            <a:pathLst>
              <a:path h="1751113" w="10411510">
                <a:moveTo>
                  <a:pt x="0" y="0"/>
                </a:moveTo>
                <a:lnTo>
                  <a:pt x="10411510" y="0"/>
                </a:lnTo>
                <a:lnTo>
                  <a:pt x="10411510" y="1751113"/>
                </a:lnTo>
                <a:lnTo>
                  <a:pt x="0" y="1751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0451" y="2923459"/>
            <a:ext cx="2632860" cy="2662816"/>
          </a:xfrm>
          <a:custGeom>
            <a:avLst/>
            <a:gdLst/>
            <a:ahLst/>
            <a:cxnLst/>
            <a:rect r="r" b="b" t="t" l="l"/>
            <a:pathLst>
              <a:path h="2662816" w="2632860">
                <a:moveTo>
                  <a:pt x="0" y="0"/>
                </a:moveTo>
                <a:lnTo>
                  <a:pt x="2632859" y="0"/>
                </a:lnTo>
                <a:lnTo>
                  <a:pt x="2632859" y="2662817"/>
                </a:lnTo>
                <a:lnTo>
                  <a:pt x="0" y="2662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0882" y="2923459"/>
            <a:ext cx="2955853" cy="2662816"/>
          </a:xfrm>
          <a:custGeom>
            <a:avLst/>
            <a:gdLst/>
            <a:ahLst/>
            <a:cxnLst/>
            <a:rect r="r" b="b" t="t" l="l"/>
            <a:pathLst>
              <a:path h="2662816" w="2955853">
                <a:moveTo>
                  <a:pt x="0" y="0"/>
                </a:moveTo>
                <a:lnTo>
                  <a:pt x="2955853" y="0"/>
                </a:lnTo>
                <a:lnTo>
                  <a:pt x="2955853" y="2662817"/>
                </a:lnTo>
                <a:lnTo>
                  <a:pt x="0" y="266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1621" y="5745016"/>
            <a:ext cx="3104578" cy="572126"/>
          </a:xfrm>
          <a:custGeom>
            <a:avLst/>
            <a:gdLst/>
            <a:ahLst/>
            <a:cxnLst/>
            <a:rect r="r" b="b" t="t" l="l"/>
            <a:pathLst>
              <a:path h="572126" w="3104578">
                <a:moveTo>
                  <a:pt x="0" y="0"/>
                </a:moveTo>
                <a:lnTo>
                  <a:pt x="3104578" y="0"/>
                </a:lnTo>
                <a:lnTo>
                  <a:pt x="3104578" y="572126"/>
                </a:lnTo>
                <a:lnTo>
                  <a:pt x="0" y="57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227" t="-614994" r="0" b="-21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164" y="6417103"/>
            <a:ext cx="2814035" cy="256110"/>
          </a:xfrm>
          <a:custGeom>
            <a:avLst/>
            <a:gdLst/>
            <a:ahLst/>
            <a:cxnLst/>
            <a:rect r="r" b="b" t="t" l="l"/>
            <a:pathLst>
              <a:path h="256110" w="2814035">
                <a:moveTo>
                  <a:pt x="0" y="0"/>
                </a:moveTo>
                <a:lnTo>
                  <a:pt x="2814035" y="0"/>
                </a:lnTo>
                <a:lnTo>
                  <a:pt x="2814035" y="256110"/>
                </a:lnTo>
                <a:lnTo>
                  <a:pt x="0" y="256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565" t="-811551" r="-24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5328" y="5929809"/>
            <a:ext cx="4383105" cy="387333"/>
          </a:xfrm>
          <a:custGeom>
            <a:avLst/>
            <a:gdLst/>
            <a:ahLst/>
            <a:cxnLst/>
            <a:rect r="r" b="b" t="t" l="l"/>
            <a:pathLst>
              <a:path h="387333" w="4383105">
                <a:moveTo>
                  <a:pt x="0" y="0"/>
                </a:moveTo>
                <a:lnTo>
                  <a:pt x="4383105" y="0"/>
                </a:lnTo>
                <a:lnTo>
                  <a:pt x="4383105" y="387333"/>
                </a:lnTo>
                <a:lnTo>
                  <a:pt x="0" y="387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05" t="-52851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5328" y="6330659"/>
            <a:ext cx="4439673" cy="342554"/>
          </a:xfrm>
          <a:custGeom>
            <a:avLst/>
            <a:gdLst/>
            <a:ahLst/>
            <a:cxnLst/>
            <a:rect r="r" b="b" t="t" l="l"/>
            <a:pathLst>
              <a:path h="342554" w="4439673">
                <a:moveTo>
                  <a:pt x="0" y="0"/>
                </a:moveTo>
                <a:lnTo>
                  <a:pt x="4439673" y="0"/>
                </a:lnTo>
                <a:lnTo>
                  <a:pt x="4439673" y="342554"/>
                </a:lnTo>
                <a:lnTo>
                  <a:pt x="0" y="34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4802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5328" y="7144787"/>
            <a:ext cx="4132496" cy="489564"/>
          </a:xfrm>
          <a:custGeom>
            <a:avLst/>
            <a:gdLst/>
            <a:ahLst/>
            <a:cxnLst/>
            <a:rect r="r" b="b" t="t" l="l"/>
            <a:pathLst>
              <a:path h="489564" w="4132496">
                <a:moveTo>
                  <a:pt x="0" y="0"/>
                </a:moveTo>
                <a:lnTo>
                  <a:pt x="4132496" y="0"/>
                </a:lnTo>
                <a:lnTo>
                  <a:pt x="4132496" y="489564"/>
                </a:lnTo>
                <a:lnTo>
                  <a:pt x="0" y="489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40023" y="610190"/>
            <a:ext cx="5742605" cy="9066619"/>
          </a:xfrm>
          <a:custGeom>
            <a:avLst/>
            <a:gdLst/>
            <a:ahLst/>
            <a:cxnLst/>
            <a:rect r="r" b="b" t="t" l="l"/>
            <a:pathLst>
              <a:path h="9066619" w="5742605">
                <a:moveTo>
                  <a:pt x="0" y="0"/>
                </a:moveTo>
                <a:lnTo>
                  <a:pt x="5742605" y="0"/>
                </a:lnTo>
                <a:lnTo>
                  <a:pt x="5742605" y="9066620"/>
                </a:lnTo>
                <a:lnTo>
                  <a:pt x="0" y="9066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0934" y="7144787"/>
            <a:ext cx="3693868" cy="612317"/>
          </a:xfrm>
          <a:custGeom>
            <a:avLst/>
            <a:gdLst/>
            <a:ahLst/>
            <a:cxnLst/>
            <a:rect r="r" b="b" t="t" l="l"/>
            <a:pathLst>
              <a:path h="612317" w="3693868">
                <a:moveTo>
                  <a:pt x="0" y="0"/>
                </a:moveTo>
                <a:lnTo>
                  <a:pt x="3693869" y="0"/>
                </a:lnTo>
                <a:lnTo>
                  <a:pt x="3693869" y="612317"/>
                </a:lnTo>
                <a:lnTo>
                  <a:pt x="0" y="612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6352" y="1019175"/>
            <a:ext cx="9096958" cy="132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5"/>
              </a:lnSpc>
              <a:spcBef>
                <a:spcPct val="0"/>
              </a:spcBef>
            </a:pPr>
            <a:r>
              <a:rPr lang="en-US" b="true" sz="8625" spc="-621">
                <a:solidFill>
                  <a:srgbClr val="FFBD59"/>
                </a:solidFill>
                <a:latin typeface="Arial Bold"/>
                <a:ea typeface="Arial Bold"/>
                <a:cs typeface="Arial Bold"/>
                <a:sym typeface="Arial Bold"/>
              </a:rPr>
              <a:t>Порівняння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8916" y="6777853"/>
            <a:ext cx="4132496" cy="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"/>
              </a:lnSpc>
              <a:spcBef>
                <a:spcPct val="0"/>
              </a:spcBef>
            </a:pPr>
            <a:r>
              <a:rPr lang="en-US" sz="145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20x20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621" y="6777853"/>
            <a:ext cx="4132496" cy="2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4"/>
              </a:lnSpc>
              <a:spcBef>
                <a:spcPct val="0"/>
              </a:spcBef>
            </a:pPr>
            <a:r>
              <a:rPr lang="en-US" sz="145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20x20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4441" y="3237414"/>
            <a:ext cx="4793559" cy="3407988"/>
          </a:xfrm>
          <a:custGeom>
            <a:avLst/>
            <a:gdLst/>
            <a:ahLst/>
            <a:cxnLst/>
            <a:rect r="r" b="b" t="t" l="l"/>
            <a:pathLst>
              <a:path h="3407988" w="4793559">
                <a:moveTo>
                  <a:pt x="0" y="0"/>
                </a:moveTo>
                <a:lnTo>
                  <a:pt x="4793559" y="0"/>
                </a:lnTo>
                <a:lnTo>
                  <a:pt x="4793559" y="3407988"/>
                </a:lnTo>
                <a:lnTo>
                  <a:pt x="0" y="3407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81696" y="6510483"/>
            <a:ext cx="6833083" cy="3352800"/>
          </a:xfrm>
          <a:custGeom>
            <a:avLst/>
            <a:gdLst/>
            <a:ahLst/>
            <a:cxnLst/>
            <a:rect r="r" b="b" t="t" l="l"/>
            <a:pathLst>
              <a:path h="3352800" w="6833083">
                <a:moveTo>
                  <a:pt x="0" y="0"/>
                </a:moveTo>
                <a:lnTo>
                  <a:pt x="6833084" y="0"/>
                </a:lnTo>
                <a:lnTo>
                  <a:pt x="6833084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41" y="0"/>
            <a:ext cx="5198459" cy="3237414"/>
          </a:xfrm>
          <a:custGeom>
            <a:avLst/>
            <a:gdLst/>
            <a:ahLst/>
            <a:cxnLst/>
            <a:rect r="r" b="b" t="t" l="l"/>
            <a:pathLst>
              <a:path h="3237414" w="5198459">
                <a:moveTo>
                  <a:pt x="0" y="0"/>
                </a:moveTo>
                <a:lnTo>
                  <a:pt x="5198459" y="0"/>
                </a:lnTo>
                <a:lnTo>
                  <a:pt x="5198459" y="3237414"/>
                </a:lnTo>
                <a:lnTo>
                  <a:pt x="0" y="3237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12351092" cy="144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4"/>
              </a:lnSpc>
            </a:pPr>
            <a:r>
              <a:rPr lang="en-US" b="true" sz="10232" spc="-736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Дякую за увагу!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82424"/>
            <a:ext cx="9826891" cy="10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Гітхаб з усіма матеріалами:</a:t>
            </a:r>
            <a:r>
              <a:rPr lang="en-US" sz="28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 https://github.com/Nikita-ukma/knight_tour_prolog.git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44363"/>
            <a:ext cx="9826891" cy="590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1999" b="true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Використані джерела:</a:t>
            </a:r>
          </a:p>
          <a:p>
            <a:pPr algn="l">
              <a:lnSpc>
                <a:spcPts val="3299"/>
              </a:lnSpc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 https://github.com/Nikita-ukma/knight_tour_prolog.git</a:t>
            </a:r>
          </a:p>
          <a:p>
            <a:pPr algn="l" marL="431799" indent="-215899" lvl="1">
              <a:lnSpc>
                <a:spcPts val="3299"/>
              </a:lnSpc>
              <a:buAutoNum type="arabicPeriod" startAt="1"/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https://tau-prolog.org/examples/knights-tour</a:t>
            </a:r>
          </a:p>
          <a:p>
            <a:pPr algn="l">
              <a:lnSpc>
                <a:spcPts val="3299"/>
              </a:lnSpc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2. Schwenk A. J. Which Rectangular Chessboards Have a Knight's Tour?. Mathematics Magazine. 1991. Vol. 64, no. 2. P. 325. URL: </a:t>
            </a:r>
            <a:r>
              <a:rPr lang="en-US" sz="1999" u="sng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  <a:hlinkClick r:id="rId5" tooltip="https://doi.org/10.2307/2690649"/>
              </a:rPr>
              <a:t>https://doi.org/10.2307/2690649</a:t>
            </a: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299"/>
              </a:lnSpc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3. Knight’s Tours on Rectangular Chessboards Using External Squares / G. Bullington et al. Journal of Discrete Mathematics. 2014. Vol. 2014. P. 1–9. URL: </a:t>
            </a:r>
            <a:r>
              <a:rPr lang="en-US" sz="1999" u="sng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  <a:hlinkClick r:id="rId6" tooltip="https://doi.org/10.1155/2014/210892"/>
              </a:rPr>
              <a:t>https://doi.org/10.1155/2014/210892</a:t>
            </a: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3299"/>
              </a:lnSpc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4.G.L. Chia, Siew-Hui Ong, 2004. Generalized knight’s tours on rectangular chessboards </a:t>
            </a:r>
          </a:p>
          <a:p>
            <a:pPr algn="l">
              <a:lnSpc>
                <a:spcPts val="3299"/>
              </a:lnSpc>
            </a:pPr>
            <a:r>
              <a:rPr lang="en-US" sz="1999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5. Open AI (2024). ChatGPT (GPT4). URL: </a:t>
            </a:r>
            <a:r>
              <a:rPr lang="en-US" sz="1999" u="sng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  <a:hlinkClick r:id="rId7" tooltip="https://openai.com/blog/chat-gpt-3-language-generator"/>
              </a:rPr>
              <a:t> https://chatgpt.com/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786323" y="-2940527"/>
            <a:ext cx="3162768" cy="10735414"/>
            <a:chOff x="0" y="0"/>
            <a:chExt cx="660400" cy="2241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2241603"/>
            </a:xfrm>
            <a:custGeom>
              <a:avLst/>
              <a:gdLst/>
              <a:ahLst/>
              <a:cxnLst/>
              <a:rect r="r" b="b" t="t" l="l"/>
              <a:pathLst>
                <a:path h="2241603" w="660400">
                  <a:moveTo>
                    <a:pt x="220252" y="2222533"/>
                  </a:moveTo>
                  <a:cubicBezTo>
                    <a:pt x="254109" y="2234047"/>
                    <a:pt x="292600" y="2241603"/>
                    <a:pt x="330378" y="2241603"/>
                  </a:cubicBezTo>
                  <a:cubicBezTo>
                    <a:pt x="368157" y="2241603"/>
                    <a:pt x="404509" y="2235125"/>
                    <a:pt x="438009" y="2223612"/>
                  </a:cubicBezTo>
                  <a:cubicBezTo>
                    <a:pt x="438723" y="2223252"/>
                    <a:pt x="439435" y="2223252"/>
                    <a:pt x="440148" y="2222893"/>
                  </a:cubicBezTo>
                  <a:cubicBezTo>
                    <a:pt x="565955" y="2176837"/>
                    <a:pt x="658618" y="2055224"/>
                    <a:pt x="660400" y="18813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879966"/>
                  </a:lnTo>
                  <a:cubicBezTo>
                    <a:pt x="1782" y="2055942"/>
                    <a:pt x="93019" y="2177558"/>
                    <a:pt x="220252" y="2222533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60400" cy="2095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6997" y="299304"/>
            <a:ext cx="5899254" cy="3333078"/>
          </a:xfrm>
          <a:custGeom>
            <a:avLst/>
            <a:gdLst/>
            <a:ahLst/>
            <a:cxnLst/>
            <a:rect r="r" b="b" t="t" l="l"/>
            <a:pathLst>
              <a:path h="3333078" w="5899254">
                <a:moveTo>
                  <a:pt x="0" y="0"/>
                </a:moveTo>
                <a:lnTo>
                  <a:pt x="5899254" y="0"/>
                </a:lnTo>
                <a:lnTo>
                  <a:pt x="5899254" y="3333078"/>
                </a:lnTo>
                <a:lnTo>
                  <a:pt x="0" y="333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6997" y="3560655"/>
            <a:ext cx="5899254" cy="3296988"/>
          </a:xfrm>
          <a:custGeom>
            <a:avLst/>
            <a:gdLst/>
            <a:ahLst/>
            <a:cxnLst/>
            <a:rect r="r" b="b" t="t" l="l"/>
            <a:pathLst>
              <a:path h="3296988" w="5899254">
                <a:moveTo>
                  <a:pt x="0" y="0"/>
                </a:moveTo>
                <a:lnTo>
                  <a:pt x="5899254" y="0"/>
                </a:lnTo>
                <a:lnTo>
                  <a:pt x="5899254" y="3296989"/>
                </a:lnTo>
                <a:lnTo>
                  <a:pt x="0" y="3296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6997" y="6786693"/>
            <a:ext cx="5772303" cy="3267124"/>
          </a:xfrm>
          <a:custGeom>
            <a:avLst/>
            <a:gdLst/>
            <a:ahLst/>
            <a:cxnLst/>
            <a:rect r="r" b="b" t="t" l="l"/>
            <a:pathLst>
              <a:path h="3267124" w="5772303">
                <a:moveTo>
                  <a:pt x="0" y="0"/>
                </a:moveTo>
                <a:lnTo>
                  <a:pt x="5772303" y="0"/>
                </a:lnTo>
                <a:lnTo>
                  <a:pt x="5772303" y="3267124"/>
                </a:lnTo>
                <a:lnTo>
                  <a:pt x="0" y="3267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0099" y="1191314"/>
            <a:ext cx="8380283" cy="123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5"/>
              </a:lnSpc>
            </a:pPr>
            <a:r>
              <a:rPr lang="en-US" b="true" sz="8847" spc="-63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Особливості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099" y="2324789"/>
            <a:ext cx="8512814" cy="123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5"/>
              </a:lnSpc>
            </a:pPr>
            <a:r>
              <a:rPr lang="en-US" sz="8847" spc="-6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попередніх відео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14395"/>
            <a:ext cx="8742741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Розкрито особливості реалізації двома основними методами розв’язку</a:t>
            </a:r>
          </a:p>
          <a:p>
            <a:pPr algn="just">
              <a:lnSpc>
                <a:spcPts val="2520"/>
              </a:lnSpc>
            </a:pP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Порівняно реалізацію на Пролозі та на таких мовах, як Пайтон, Хаскель, Джава.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82591" y="6348803"/>
            <a:ext cx="8115300" cy="2909497"/>
            <a:chOff x="0" y="0"/>
            <a:chExt cx="6810694" cy="2441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10694" cy="2441770"/>
            </a:xfrm>
            <a:custGeom>
              <a:avLst/>
              <a:gdLst/>
              <a:ahLst/>
              <a:cxnLst/>
              <a:rect r="r" b="b" t="t" l="l"/>
              <a:pathLst>
                <a:path h="2441770" w="6810694">
                  <a:moveTo>
                    <a:pt x="95399" y="0"/>
                  </a:moveTo>
                  <a:lnTo>
                    <a:pt x="6715296" y="0"/>
                  </a:lnTo>
                  <a:cubicBezTo>
                    <a:pt x="6767983" y="0"/>
                    <a:pt x="6810694" y="42712"/>
                    <a:pt x="6810694" y="95399"/>
                  </a:cubicBezTo>
                  <a:lnTo>
                    <a:pt x="6810694" y="2346371"/>
                  </a:lnTo>
                  <a:cubicBezTo>
                    <a:pt x="6810694" y="2399058"/>
                    <a:pt x="6767983" y="2441770"/>
                    <a:pt x="6715296" y="2441770"/>
                  </a:cubicBezTo>
                  <a:lnTo>
                    <a:pt x="95399" y="2441770"/>
                  </a:lnTo>
                  <a:cubicBezTo>
                    <a:pt x="70098" y="2441770"/>
                    <a:pt x="45833" y="2431719"/>
                    <a:pt x="27942" y="2413828"/>
                  </a:cubicBezTo>
                  <a:cubicBezTo>
                    <a:pt x="10051" y="2395937"/>
                    <a:pt x="0" y="2371672"/>
                    <a:pt x="0" y="2346371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3E4C5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6810694" cy="242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95279" y="6781444"/>
            <a:ext cx="7689923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Протягом цієї презентації буде узагальнено досвід попередників, викладено теоретичну основу, порівняно реалізації на Пайтоні та Пролозі. Визначено переваги кожної з мов. Розібрано основні два методи реалізації, зробивши акцент на першому, на бектрекінг-алгоритмі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148599" y="-1896900"/>
            <a:ext cx="4325115" cy="17175695"/>
            <a:chOff x="0" y="0"/>
            <a:chExt cx="466868" cy="1854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868" cy="1854006"/>
            </a:xfrm>
            <a:custGeom>
              <a:avLst/>
              <a:gdLst/>
              <a:ahLst/>
              <a:cxnLst/>
              <a:rect r="r" b="b" t="t" l="l"/>
              <a:pathLst>
                <a:path h="1854006" w="466868">
                  <a:moveTo>
                    <a:pt x="155707" y="1834937"/>
                  </a:moveTo>
                  <a:cubicBezTo>
                    <a:pt x="179642" y="1846451"/>
                    <a:pt x="206853" y="1854006"/>
                    <a:pt x="233560" y="1854006"/>
                  </a:cubicBezTo>
                  <a:cubicBezTo>
                    <a:pt x="260268" y="1854006"/>
                    <a:pt x="285967" y="1847529"/>
                    <a:pt x="309650" y="1836015"/>
                  </a:cubicBezTo>
                  <a:cubicBezTo>
                    <a:pt x="310154" y="1835656"/>
                    <a:pt x="310658" y="1835656"/>
                    <a:pt x="311162" y="1835297"/>
                  </a:cubicBezTo>
                  <a:cubicBezTo>
                    <a:pt x="400101" y="1789241"/>
                    <a:pt x="465609" y="1667627"/>
                    <a:pt x="466868" y="1502376"/>
                  </a:cubicBezTo>
                  <a:lnTo>
                    <a:pt x="466868" y="0"/>
                  </a:lnTo>
                  <a:lnTo>
                    <a:pt x="0" y="0"/>
                  </a:lnTo>
                  <a:lnTo>
                    <a:pt x="0" y="1501261"/>
                  </a:lnTo>
                  <a:cubicBezTo>
                    <a:pt x="1260" y="1668346"/>
                    <a:pt x="65760" y="1789961"/>
                    <a:pt x="155707" y="1834937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66868" cy="1707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70695" y="1626607"/>
            <a:ext cx="6588605" cy="65886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712332"/>
            <a:ext cx="9021324" cy="104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1"/>
              </a:lnSpc>
            </a:pPr>
            <a:r>
              <a:rPr lang="en-US" b="true" sz="7456" spc="-536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Задача “Хід конем”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52142"/>
            <a:ext cx="6666666" cy="104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1"/>
              </a:lnSpc>
            </a:pPr>
            <a:r>
              <a:rPr lang="en-US" sz="7456" spc="-536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Вступ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668" y="4740228"/>
            <a:ext cx="9655380" cy="380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Задача про хід коня — задача про знаходження маршруту шахового коня, що проходить через усі поля шахівниці по одному разу.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Є дві різні постановки задачі - відкритий та закритий (за-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кінчений) шлях коня. В контексті сьогоднішньої презента-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ції буде розібрано відкритий!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НАША ЗАДАЧА ПОСТАВЛЕНА В УМОВАХ ДОШКИ N x M!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5055" y="4027404"/>
            <a:ext cx="8374245" cy="3311955"/>
            <a:chOff x="0" y="0"/>
            <a:chExt cx="7028011" cy="27795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8011" cy="2779529"/>
            </a:xfrm>
            <a:custGeom>
              <a:avLst/>
              <a:gdLst/>
              <a:ahLst/>
              <a:cxnLst/>
              <a:rect r="r" b="b" t="t" l="l"/>
              <a:pathLst>
                <a:path h="2779529" w="7028011">
                  <a:moveTo>
                    <a:pt x="92449" y="0"/>
                  </a:moveTo>
                  <a:lnTo>
                    <a:pt x="6935562" y="0"/>
                  </a:lnTo>
                  <a:cubicBezTo>
                    <a:pt x="6960081" y="0"/>
                    <a:pt x="6983596" y="9740"/>
                    <a:pt x="7000934" y="27078"/>
                  </a:cubicBezTo>
                  <a:cubicBezTo>
                    <a:pt x="7018271" y="44415"/>
                    <a:pt x="7028011" y="67930"/>
                    <a:pt x="7028011" y="92449"/>
                  </a:cubicBezTo>
                  <a:lnTo>
                    <a:pt x="7028011" y="2687080"/>
                  </a:lnTo>
                  <a:cubicBezTo>
                    <a:pt x="7028011" y="2711599"/>
                    <a:pt x="7018271" y="2735113"/>
                    <a:pt x="7000934" y="2752451"/>
                  </a:cubicBezTo>
                  <a:cubicBezTo>
                    <a:pt x="6983596" y="2769789"/>
                    <a:pt x="6960081" y="2779529"/>
                    <a:pt x="6935562" y="2779529"/>
                  </a:cubicBezTo>
                  <a:lnTo>
                    <a:pt x="92449" y="2779529"/>
                  </a:lnTo>
                  <a:cubicBezTo>
                    <a:pt x="67930" y="2779529"/>
                    <a:pt x="44415" y="2769789"/>
                    <a:pt x="27078" y="2752451"/>
                  </a:cubicBezTo>
                  <a:cubicBezTo>
                    <a:pt x="9740" y="2735113"/>
                    <a:pt x="0" y="2711599"/>
                    <a:pt x="0" y="2687080"/>
                  </a:cubicBezTo>
                  <a:lnTo>
                    <a:pt x="0" y="92449"/>
                  </a:lnTo>
                  <a:cubicBezTo>
                    <a:pt x="0" y="67930"/>
                    <a:pt x="9740" y="44415"/>
                    <a:pt x="27078" y="27078"/>
                  </a:cubicBezTo>
                  <a:cubicBezTo>
                    <a:pt x="44415" y="9740"/>
                    <a:pt x="67930" y="0"/>
                    <a:pt x="92449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7028011" cy="2760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989" y="806905"/>
            <a:ext cx="8581011" cy="8581011"/>
          </a:xfrm>
          <a:custGeom>
            <a:avLst/>
            <a:gdLst/>
            <a:ahLst/>
            <a:cxnLst/>
            <a:rect r="r" b="b" t="t" l="l"/>
            <a:pathLst>
              <a:path h="8581011" w="8581011">
                <a:moveTo>
                  <a:pt x="0" y="0"/>
                </a:moveTo>
                <a:lnTo>
                  <a:pt x="8581011" y="0"/>
                </a:lnTo>
                <a:lnTo>
                  <a:pt x="8581011" y="8581011"/>
                </a:lnTo>
                <a:lnTo>
                  <a:pt x="0" y="8581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60367" y="1657045"/>
            <a:ext cx="7498933" cy="18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1"/>
              </a:lnSpc>
            </a:pPr>
            <a:r>
              <a:rPr lang="en-US" b="true" sz="7456" spc="-536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Теоретичне обґрунтування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4527" y="4551013"/>
            <a:ext cx="8115300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У теорії графів граф ходів коня — граф, що зображує всі можливі ходи коня на шахівниці; кожна вершина відповідає клітинці дошки, а ребра — можливим ходам.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Для графа ходів коня на дошці розміру n×m число вершин дорівнює nm. Для дошки n×n число вершин дорівнює n2, а число ребер дорівнює 4(n−2)(n−1).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4819921" y="-7080"/>
            <a:ext cx="10278241" cy="10309919"/>
            <a:chOff x="0" y="0"/>
            <a:chExt cx="1109470" cy="1112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9470" cy="1112890"/>
            </a:xfrm>
            <a:custGeom>
              <a:avLst/>
              <a:gdLst/>
              <a:ahLst/>
              <a:cxnLst/>
              <a:rect r="r" b="b" t="t" l="l"/>
              <a:pathLst>
                <a:path h="1112890" w="1109470">
                  <a:moveTo>
                    <a:pt x="370023" y="1093821"/>
                  </a:moveTo>
                  <a:cubicBezTo>
                    <a:pt x="426903" y="1105334"/>
                    <a:pt x="491568" y="1112890"/>
                    <a:pt x="555034" y="1112890"/>
                  </a:cubicBezTo>
                  <a:cubicBezTo>
                    <a:pt x="618502" y="1112890"/>
                    <a:pt x="679574" y="1106413"/>
                    <a:pt x="735854" y="1094899"/>
                  </a:cubicBezTo>
                  <a:cubicBezTo>
                    <a:pt x="737053" y="1094539"/>
                    <a:pt x="738250" y="1094539"/>
                    <a:pt x="739447" y="1094180"/>
                  </a:cubicBezTo>
                  <a:cubicBezTo>
                    <a:pt x="950803" y="1048125"/>
                    <a:pt x="1106477" y="926511"/>
                    <a:pt x="1109470" y="777722"/>
                  </a:cubicBezTo>
                  <a:lnTo>
                    <a:pt x="1109470" y="0"/>
                  </a:lnTo>
                  <a:lnTo>
                    <a:pt x="0" y="0"/>
                  </a:lnTo>
                  <a:lnTo>
                    <a:pt x="0" y="777145"/>
                  </a:lnTo>
                  <a:cubicBezTo>
                    <a:pt x="2994" y="927230"/>
                    <a:pt x="156272" y="1048845"/>
                    <a:pt x="370023" y="109382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109470" cy="966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160396"/>
            <a:ext cx="2117713" cy="2117713"/>
          </a:xfrm>
          <a:custGeom>
            <a:avLst/>
            <a:gdLst/>
            <a:ahLst/>
            <a:cxnLst/>
            <a:rect r="r" b="b" t="t" l="l"/>
            <a:pathLst>
              <a:path h="2117713" w="2117713">
                <a:moveTo>
                  <a:pt x="0" y="0"/>
                </a:moveTo>
                <a:lnTo>
                  <a:pt x="2117713" y="0"/>
                </a:lnTo>
                <a:lnTo>
                  <a:pt x="2117713" y="2117713"/>
                </a:lnTo>
                <a:lnTo>
                  <a:pt x="0" y="2117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9200" y="6320541"/>
            <a:ext cx="4339827" cy="2149049"/>
          </a:xfrm>
          <a:custGeom>
            <a:avLst/>
            <a:gdLst/>
            <a:ahLst/>
            <a:cxnLst/>
            <a:rect r="r" b="b" t="t" l="l"/>
            <a:pathLst>
              <a:path h="2149049" w="4339827">
                <a:moveTo>
                  <a:pt x="0" y="0"/>
                </a:moveTo>
                <a:lnTo>
                  <a:pt x="4339827" y="0"/>
                </a:lnTo>
                <a:lnTo>
                  <a:pt x="4339827" y="2149049"/>
                </a:lnTo>
                <a:lnTo>
                  <a:pt x="0" y="2149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148062" y="2811504"/>
            <a:ext cx="3334463" cy="2032246"/>
          </a:xfrm>
          <a:custGeom>
            <a:avLst/>
            <a:gdLst/>
            <a:ahLst/>
            <a:cxnLst/>
            <a:rect r="r" b="b" t="t" l="l"/>
            <a:pathLst>
              <a:path h="2032246" w="3334463">
                <a:moveTo>
                  <a:pt x="0" y="0"/>
                </a:moveTo>
                <a:lnTo>
                  <a:pt x="3334463" y="0"/>
                </a:lnTo>
                <a:lnTo>
                  <a:pt x="3334463" y="2032247"/>
                </a:lnTo>
                <a:lnTo>
                  <a:pt x="0" y="203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44923" y="1374857"/>
            <a:ext cx="7498933" cy="1045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61"/>
              </a:lnSpc>
            </a:pPr>
            <a:r>
              <a:rPr lang="en-US" b="true" sz="7456" spc="-536">
                <a:solidFill>
                  <a:srgbClr val="FFBD59"/>
                </a:solidFill>
                <a:latin typeface="Arial Bold"/>
                <a:ea typeface="Arial Bold"/>
                <a:cs typeface="Arial Bold"/>
                <a:sym typeface="Arial Bold"/>
              </a:rPr>
              <a:t>ДОШКА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06256" y="2484519"/>
            <a:ext cx="11653044" cy="155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3"/>
              </a:lnSpc>
              <a:spcBef>
                <a:spcPct val="0"/>
              </a:spcBef>
            </a:pPr>
            <a:r>
              <a:rPr lang="en-US" sz="2852">
                <a:solidFill>
                  <a:srgbClr val="8F7C6F"/>
                </a:solidFill>
                <a:latin typeface="Arial"/>
                <a:ea typeface="Arial"/>
                <a:cs typeface="Arial"/>
                <a:sym typeface="Arial"/>
              </a:rPr>
              <a:t>Враховуючи, що дошка має нефіксований розмір, окремої уваги заслуговує обґрунтування можливості та неможливості пошуку рішення на окремих видах дощок.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4397196"/>
            <a:ext cx="8115300" cy="2909497"/>
            <a:chOff x="0" y="0"/>
            <a:chExt cx="6810694" cy="2441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10694" cy="2441770"/>
            </a:xfrm>
            <a:custGeom>
              <a:avLst/>
              <a:gdLst/>
              <a:ahLst/>
              <a:cxnLst/>
              <a:rect r="r" b="b" t="t" l="l"/>
              <a:pathLst>
                <a:path h="2441770" w="6810694">
                  <a:moveTo>
                    <a:pt x="95399" y="0"/>
                  </a:moveTo>
                  <a:lnTo>
                    <a:pt x="6715296" y="0"/>
                  </a:lnTo>
                  <a:cubicBezTo>
                    <a:pt x="6767983" y="0"/>
                    <a:pt x="6810694" y="42712"/>
                    <a:pt x="6810694" y="95399"/>
                  </a:cubicBezTo>
                  <a:lnTo>
                    <a:pt x="6810694" y="2346371"/>
                  </a:lnTo>
                  <a:cubicBezTo>
                    <a:pt x="6810694" y="2399058"/>
                    <a:pt x="6767983" y="2441770"/>
                    <a:pt x="6715296" y="2441770"/>
                  </a:cubicBezTo>
                  <a:lnTo>
                    <a:pt x="95399" y="2441770"/>
                  </a:lnTo>
                  <a:cubicBezTo>
                    <a:pt x="70098" y="2441770"/>
                    <a:pt x="45833" y="2431719"/>
                    <a:pt x="27942" y="2413828"/>
                  </a:cubicBezTo>
                  <a:cubicBezTo>
                    <a:pt x="10051" y="2395937"/>
                    <a:pt x="0" y="2371672"/>
                    <a:pt x="0" y="2346371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solidFill>
              <a:srgbClr val="3E4C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6810694" cy="242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04325" y="4764223"/>
            <a:ext cx="7594651" cy="206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3"/>
              </a:lnSpc>
              <a:spcBef>
                <a:spcPct val="0"/>
              </a:spcBef>
            </a:pPr>
            <a:r>
              <a:rPr lang="en-US" b="true" sz="2852">
                <a:solidFill>
                  <a:srgbClr val="F9F9F9"/>
                </a:solidFill>
                <a:latin typeface="Arial Bold"/>
                <a:ea typeface="Arial Bold"/>
                <a:cs typeface="Arial Bold"/>
                <a:sym typeface="Arial Bold"/>
              </a:rPr>
              <a:t>Важливі кроки у цьому аналізі були зроблені не так давно, а роботи вчених, що обґрунтували їх - це роботи 20-го сторіччя!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480" y="190913"/>
            <a:ext cx="13568733" cy="9905175"/>
          </a:xfrm>
          <a:custGeom>
            <a:avLst/>
            <a:gdLst/>
            <a:ahLst/>
            <a:cxnLst/>
            <a:rect r="r" b="b" t="t" l="l"/>
            <a:pathLst>
              <a:path h="9905175" w="13568733">
                <a:moveTo>
                  <a:pt x="0" y="0"/>
                </a:moveTo>
                <a:lnTo>
                  <a:pt x="13568733" y="0"/>
                </a:lnTo>
                <a:lnTo>
                  <a:pt x="13568733" y="9905174"/>
                </a:lnTo>
                <a:lnTo>
                  <a:pt x="0" y="990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8853" y="3864533"/>
            <a:ext cx="5789147" cy="3088909"/>
          </a:xfrm>
          <a:custGeom>
            <a:avLst/>
            <a:gdLst/>
            <a:ahLst/>
            <a:cxnLst/>
            <a:rect r="r" b="b" t="t" l="l"/>
            <a:pathLst>
              <a:path h="3088909" w="5789147">
                <a:moveTo>
                  <a:pt x="0" y="0"/>
                </a:moveTo>
                <a:lnTo>
                  <a:pt x="5789147" y="0"/>
                </a:lnTo>
                <a:lnTo>
                  <a:pt x="5789147" y="3088908"/>
                </a:lnTo>
                <a:lnTo>
                  <a:pt x="0" y="3088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51835"/>
            <a:ext cx="7240608" cy="73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76"/>
              </a:lnSpc>
            </a:pPr>
            <a:r>
              <a:rPr lang="en-US" b="true" sz="5200" spc="-374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Теорема Швенка (1991)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2924" y="952745"/>
            <a:ext cx="16186376" cy="8305555"/>
            <a:chOff x="0" y="0"/>
            <a:chExt cx="4263078" cy="2187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3079" cy="2187471"/>
            </a:xfrm>
            <a:custGeom>
              <a:avLst/>
              <a:gdLst/>
              <a:ahLst/>
              <a:cxnLst/>
              <a:rect r="r" b="b" t="t" l="l"/>
              <a:pathLst>
                <a:path h="2187471" w="4263079">
                  <a:moveTo>
                    <a:pt x="24393" y="0"/>
                  </a:moveTo>
                  <a:lnTo>
                    <a:pt x="4238685" y="0"/>
                  </a:lnTo>
                  <a:cubicBezTo>
                    <a:pt x="4252158" y="0"/>
                    <a:pt x="4263079" y="10921"/>
                    <a:pt x="4263079" y="24393"/>
                  </a:cubicBezTo>
                  <a:lnTo>
                    <a:pt x="4263079" y="2163078"/>
                  </a:lnTo>
                  <a:cubicBezTo>
                    <a:pt x="4263079" y="2176550"/>
                    <a:pt x="4252158" y="2187471"/>
                    <a:pt x="4238685" y="2187471"/>
                  </a:cubicBezTo>
                  <a:lnTo>
                    <a:pt x="24393" y="2187471"/>
                  </a:lnTo>
                  <a:cubicBezTo>
                    <a:pt x="10921" y="2187471"/>
                    <a:pt x="0" y="2176550"/>
                    <a:pt x="0" y="2163078"/>
                  </a:cubicBezTo>
                  <a:lnTo>
                    <a:pt x="0" y="24393"/>
                  </a:lnTo>
                  <a:cubicBezTo>
                    <a:pt x="0" y="10921"/>
                    <a:pt x="10921" y="0"/>
                    <a:pt x="243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63078" cy="2168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70460" y="4497991"/>
            <a:ext cx="6347079" cy="4760309"/>
          </a:xfrm>
          <a:custGeom>
            <a:avLst/>
            <a:gdLst/>
            <a:ahLst/>
            <a:cxnLst/>
            <a:rect r="r" b="b" t="t" l="l"/>
            <a:pathLst>
              <a:path h="4760309" w="6347079">
                <a:moveTo>
                  <a:pt x="0" y="0"/>
                </a:moveTo>
                <a:lnTo>
                  <a:pt x="6347079" y="0"/>
                </a:lnTo>
                <a:lnTo>
                  <a:pt x="6347079" y="4760309"/>
                </a:lnTo>
                <a:lnTo>
                  <a:pt x="0" y="476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0233" y="1170288"/>
            <a:ext cx="15568198" cy="3327702"/>
          </a:xfrm>
          <a:custGeom>
            <a:avLst/>
            <a:gdLst/>
            <a:ahLst/>
            <a:cxnLst/>
            <a:rect r="r" b="b" t="t" l="l"/>
            <a:pathLst>
              <a:path h="3327702" w="15568198">
                <a:moveTo>
                  <a:pt x="0" y="0"/>
                </a:moveTo>
                <a:lnTo>
                  <a:pt x="15568198" y="0"/>
                </a:lnTo>
                <a:lnTo>
                  <a:pt x="15568198" y="3327703"/>
                </a:lnTo>
                <a:lnTo>
                  <a:pt x="0" y="3327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040890" y="1408126"/>
            <a:ext cx="5248813" cy="11330592"/>
            <a:chOff x="0" y="0"/>
            <a:chExt cx="660400" cy="1425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425603"/>
            </a:xfrm>
            <a:custGeom>
              <a:avLst/>
              <a:gdLst/>
              <a:ahLst/>
              <a:cxnLst/>
              <a:rect r="r" b="b" t="t" l="l"/>
              <a:pathLst>
                <a:path h="1425603" w="660400">
                  <a:moveTo>
                    <a:pt x="220252" y="1406534"/>
                  </a:moveTo>
                  <a:cubicBezTo>
                    <a:pt x="254109" y="1418048"/>
                    <a:pt x="292600" y="1425603"/>
                    <a:pt x="330378" y="1425603"/>
                  </a:cubicBezTo>
                  <a:cubicBezTo>
                    <a:pt x="368157" y="1425603"/>
                    <a:pt x="404509" y="1419126"/>
                    <a:pt x="438009" y="1407612"/>
                  </a:cubicBezTo>
                  <a:cubicBezTo>
                    <a:pt x="438723" y="1407253"/>
                    <a:pt x="439435" y="1407253"/>
                    <a:pt x="440148" y="1406893"/>
                  </a:cubicBezTo>
                  <a:cubicBezTo>
                    <a:pt x="565955" y="1360838"/>
                    <a:pt x="658618" y="1239224"/>
                    <a:pt x="660400" y="108348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82685"/>
                  </a:lnTo>
                  <a:cubicBezTo>
                    <a:pt x="1782" y="1239943"/>
                    <a:pt x="93019" y="1361558"/>
                    <a:pt x="220252" y="1406534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60400" cy="127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71432" y="1178877"/>
            <a:ext cx="6587868" cy="6970037"/>
          </a:xfrm>
          <a:custGeom>
            <a:avLst/>
            <a:gdLst/>
            <a:ahLst/>
            <a:cxnLst/>
            <a:rect r="r" b="b" t="t" l="l"/>
            <a:pathLst>
              <a:path h="6970037" w="6587868">
                <a:moveTo>
                  <a:pt x="0" y="0"/>
                </a:moveTo>
                <a:lnTo>
                  <a:pt x="6587868" y="0"/>
                </a:lnTo>
                <a:lnTo>
                  <a:pt x="6587868" y="6970038"/>
                </a:lnTo>
                <a:lnTo>
                  <a:pt x="0" y="697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5319" y="1937026"/>
            <a:ext cx="8115300" cy="122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2"/>
              </a:lnSpc>
            </a:pPr>
            <a:r>
              <a:rPr lang="en-US" b="true" sz="8662" spc="-623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Розбір коду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5319" y="3211448"/>
            <a:ext cx="5746405" cy="56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4062" spc="-292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Попереднє оголошення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370" y="4815700"/>
            <a:ext cx="9265576" cy="319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Size is N * M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Обчислює загальну кількість клітинок на шахівниці.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length(Path, Size)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Встановлює довжину шляху рівною кількості клітинок (тобто, кожна клітинка має бути відвідана рівно один раз).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start_position(N, M, X, Y)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Визначає початкову позицію коня.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tour(N, M, [(X,Y)], Path)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Запускає рекурсивний пошук шляху, починаючи з початкової позиції.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0457" y="5751647"/>
            <a:ext cx="7263894" cy="2382436"/>
            <a:chOff x="0" y="0"/>
            <a:chExt cx="6096159" cy="1999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96159" cy="1999439"/>
            </a:xfrm>
            <a:custGeom>
              <a:avLst/>
              <a:gdLst/>
              <a:ahLst/>
              <a:cxnLst/>
              <a:rect r="r" b="b" t="t" l="l"/>
              <a:pathLst>
                <a:path h="1999439" w="6096159">
                  <a:moveTo>
                    <a:pt x="106581" y="0"/>
                  </a:moveTo>
                  <a:lnTo>
                    <a:pt x="5989578" y="0"/>
                  </a:lnTo>
                  <a:cubicBezTo>
                    <a:pt x="6017845" y="0"/>
                    <a:pt x="6044954" y="11229"/>
                    <a:pt x="6064942" y="31217"/>
                  </a:cubicBezTo>
                  <a:cubicBezTo>
                    <a:pt x="6084930" y="51205"/>
                    <a:pt x="6096159" y="78314"/>
                    <a:pt x="6096159" y="106581"/>
                  </a:cubicBezTo>
                  <a:lnTo>
                    <a:pt x="6096159" y="1892858"/>
                  </a:lnTo>
                  <a:cubicBezTo>
                    <a:pt x="6096159" y="1951721"/>
                    <a:pt x="6048441" y="1999439"/>
                    <a:pt x="5989578" y="1999439"/>
                  </a:cubicBezTo>
                  <a:lnTo>
                    <a:pt x="106581" y="1999439"/>
                  </a:lnTo>
                  <a:cubicBezTo>
                    <a:pt x="78314" y="1999439"/>
                    <a:pt x="51205" y="1988210"/>
                    <a:pt x="31217" y="1968222"/>
                  </a:cubicBezTo>
                  <a:cubicBezTo>
                    <a:pt x="11229" y="1948234"/>
                    <a:pt x="0" y="1921125"/>
                    <a:pt x="0" y="1892858"/>
                  </a:cubicBezTo>
                  <a:lnTo>
                    <a:pt x="0" y="106581"/>
                  </a:lnTo>
                  <a:cubicBezTo>
                    <a:pt x="0" y="47718"/>
                    <a:pt x="47718" y="0"/>
                    <a:pt x="106581" y="0"/>
                  </a:cubicBezTo>
                  <a:close/>
                </a:path>
              </a:pathLst>
            </a:custGeom>
            <a:solidFill>
              <a:srgbClr val="3E4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096159" cy="198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435903" y="2013113"/>
            <a:ext cx="5248813" cy="10120619"/>
            <a:chOff x="0" y="0"/>
            <a:chExt cx="660400" cy="1273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273365"/>
            </a:xfrm>
            <a:custGeom>
              <a:avLst/>
              <a:gdLst/>
              <a:ahLst/>
              <a:cxnLst/>
              <a:rect r="r" b="b" t="t" l="l"/>
              <a:pathLst>
                <a:path h="1273365" w="660400">
                  <a:moveTo>
                    <a:pt x="220252" y="1254296"/>
                  </a:moveTo>
                  <a:cubicBezTo>
                    <a:pt x="254109" y="1265810"/>
                    <a:pt x="292600" y="1273365"/>
                    <a:pt x="330378" y="1273365"/>
                  </a:cubicBezTo>
                  <a:cubicBezTo>
                    <a:pt x="368157" y="1273365"/>
                    <a:pt x="404509" y="1266888"/>
                    <a:pt x="438009" y="1255375"/>
                  </a:cubicBezTo>
                  <a:cubicBezTo>
                    <a:pt x="438723" y="1255015"/>
                    <a:pt x="439435" y="1255015"/>
                    <a:pt x="440148" y="1254656"/>
                  </a:cubicBezTo>
                  <a:cubicBezTo>
                    <a:pt x="565955" y="1208600"/>
                    <a:pt x="658618" y="1086987"/>
                    <a:pt x="660400" y="93463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33939"/>
                  </a:lnTo>
                  <a:cubicBezTo>
                    <a:pt x="1782" y="1087705"/>
                    <a:pt x="93019" y="1209321"/>
                    <a:pt x="220252" y="1254296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660400" cy="1127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59944" y="1558911"/>
            <a:ext cx="8228056" cy="2890105"/>
          </a:xfrm>
          <a:custGeom>
            <a:avLst/>
            <a:gdLst/>
            <a:ahLst/>
            <a:cxnLst/>
            <a:rect r="r" b="b" t="t" l="l"/>
            <a:pathLst>
              <a:path h="2890105" w="8228056">
                <a:moveTo>
                  <a:pt x="0" y="0"/>
                </a:moveTo>
                <a:lnTo>
                  <a:pt x="8228056" y="0"/>
                </a:lnTo>
                <a:lnTo>
                  <a:pt x="8228056" y="2890105"/>
                </a:lnTo>
                <a:lnTo>
                  <a:pt x="0" y="289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5319" y="1937026"/>
            <a:ext cx="8115300" cy="122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2"/>
              </a:lnSpc>
            </a:pPr>
            <a:r>
              <a:rPr lang="en-US" b="true" sz="8662" spc="-623">
                <a:solidFill>
                  <a:srgbClr val="8F7C6F"/>
                </a:solidFill>
                <a:latin typeface="Arial Bold"/>
                <a:ea typeface="Arial Bold"/>
                <a:cs typeface="Arial Bold"/>
                <a:sym typeface="Arial Bold"/>
              </a:rPr>
              <a:t>Розбір коду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5319" y="3211448"/>
            <a:ext cx="5746405" cy="56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</a:pPr>
            <a:r>
              <a:rPr lang="en-US" sz="4062" spc="-292">
                <a:solidFill>
                  <a:srgbClr val="FFBD59"/>
                </a:solidFill>
                <a:latin typeface="Arial"/>
                <a:ea typeface="Arial"/>
                <a:cs typeface="Arial"/>
                <a:sym typeface="Arial"/>
              </a:rPr>
              <a:t>Запуск алгоритму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9176" y="5067300"/>
            <a:ext cx="7258690" cy="354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Початкова позиція коня завжди (1,1), незалежно від розміру дошки.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Якщо список Path містить рівно Size клітинок, то це означає, що прохід завершено.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move/7 вибирає наступний можливий хід коня.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X, Y — поточна координата.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X1, Y1 — нова координата, куди кінь може стрибнути.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N, M — розмір шахівниці.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Visited — список уже відвіданих клітинок.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5507" y="6011003"/>
            <a:ext cx="6773793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Якщо move/7 не знайде доступних ходів (усі сусідні клітинки вже зайняті або виходять за межі дошки), рекурсія провалиться (fail) і Prolog повернеться до попереднього виклику tour/5, шукаючи альтернативний шлях.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DAGg7z838zc</dc:identifier>
  <dcterms:modified xsi:type="dcterms:W3CDTF">2011-08-01T06:04:30Z</dcterms:modified>
  <cp:revision>1</cp:revision>
  <dc:title>ХІД</dc:title>
</cp:coreProperties>
</file>